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2" r:id="rId3"/>
    <p:sldId id="304" r:id="rId4"/>
    <p:sldId id="295" r:id="rId5"/>
    <p:sldId id="305" r:id="rId6"/>
    <p:sldId id="306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69C509"/>
    <a:srgbClr val="3C9B00"/>
    <a:srgbClr val="0072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2" autoAdjust="0"/>
    <p:restoredTop sz="93069" autoAdjust="0"/>
  </p:normalViewPr>
  <p:slideViewPr>
    <p:cSldViewPr snapToGrid="0">
      <p:cViewPr varScale="1">
        <p:scale>
          <a:sx n="149" d="100"/>
          <a:sy n="149" d="100"/>
        </p:scale>
        <p:origin x="5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F75E8-3157-40D1-91A7-89E5ECBAD759}" type="datetimeFigureOut">
              <a:rPr lang="en-GB" smtClean="0"/>
              <a:t>25/01/2025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2532C-1669-4BC0-B362-1BA5C990DCB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675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9C623-DA96-44C8-AE75-8E5210F0FF01}" type="datetimeFigureOut">
              <a:rPr lang="de-AT" smtClean="0"/>
              <a:t>25.01.25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7D6DD-DFA2-43CB-AD64-2EC5BC4A30E6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296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2689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696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970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62B60E-6398-4BF2-99E0-4F6FEC3730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D392025-DA80-4A7B-8B7D-91AB918951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90538" y="1989138"/>
            <a:ext cx="11218862" cy="36210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96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CEF9E-739F-479A-88FF-406B976D3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EFE50B-7C7C-4DF4-AE05-0FEACFD4F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ACBC6-AFE4-4EA9-A032-D74003768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BF5-6E72-4E8C-BE55-14BA2B23BCD2}" type="datetimeFigureOut">
              <a:rPr lang="de-DE" smtClean="0"/>
              <a:t>25.01.25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E96894-4B8D-482F-97A6-3A24943B1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3BB609-F3DA-4FC9-A3A4-CA5302B4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5ED3-B125-42CE-A61E-48765D752D54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17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ml.at/companionvolumetoolbox" TargetMode="External"/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creativecommons.org/licenses/by-nc-sa/4.0/deed.fr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654" y="365125"/>
            <a:ext cx="112181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654" y="1825625"/>
            <a:ext cx="11218126" cy="4051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333" y="5966902"/>
            <a:ext cx="1958447" cy="66816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BAB29A3-DCA0-4EEA-A9E6-94DBE5696A3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4" y="6007208"/>
            <a:ext cx="1026915" cy="666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32A939-E4E9-D454-80AE-5A4B5EFFD78E}"/>
              </a:ext>
            </a:extLst>
          </p:cNvPr>
          <p:cNvSpPr txBox="1"/>
          <p:nvPr userDrawn="1"/>
        </p:nvSpPr>
        <p:spPr>
          <a:xfrm>
            <a:off x="2715208" y="6046237"/>
            <a:ext cx="7613780" cy="588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C419FA-EABF-DD8F-D31B-BA86BB0B0A15}"/>
              </a:ext>
            </a:extLst>
          </p:cNvPr>
          <p:cNvCxnSpPr/>
          <p:nvPr userDrawn="1"/>
        </p:nvCxnSpPr>
        <p:spPr>
          <a:xfrm>
            <a:off x="760095" y="9979025"/>
            <a:ext cx="4221480" cy="57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3">
            <a:extLst>
              <a:ext uri="{FF2B5EF4-FFF2-40B4-BE49-F238E27FC236}">
                <a16:creationId xmlns:a16="http://schemas.microsoft.com/office/drawing/2014/main" id="{23550117-45DC-4BFB-A6C3-D6BF518535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17569" y="6057982"/>
            <a:ext cx="62613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© 2023.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Cette œuvre est soumise à la licence internationale </a:t>
            </a:r>
            <a:r>
              <a:rPr kumimoji="0" lang="fr-FR" sz="9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Attribution – Pas d’Utilisation Commerciale – Partage dans les Mêmes Conditions 4.0 International Creative Commons CC BY-NC-SA 4.0).</a:t>
            </a:r>
            <a:r>
              <a:rPr kumimoji="0" lang="fr-FR" sz="9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Attribution : Activité originale provenant de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Fischer Johann (</a:t>
            </a: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et al.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), </a:t>
            </a: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Boîte à outils pour la mise en œuvre du Volume complémentaire du CECR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, Conseil de l'Europe (Centre européen pour les langues vivantes), 2023, </a:t>
            </a:r>
            <a:r>
              <a:rPr kumimoji="0" lang="fr-FR" sz="9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www.ecml.at/companionvolumetoolbox</a:t>
            </a: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32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3876" y="2685764"/>
            <a:ext cx="9144000" cy="1977676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Aspects novateurs du </a:t>
            </a:r>
            <a:br>
              <a:rPr lang="fr-FR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Volume complémentaire du CECR : une introduction</a:t>
            </a:r>
            <a:endParaRPr lang="de-A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3818" y="102686"/>
            <a:ext cx="1199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rgbClr val="69C509"/>
                </a:solidFill>
              </a:rPr>
              <a:t>CEFR Companion Volume implementation toolbox                                                                                                                            </a:t>
            </a:r>
          </a:p>
          <a:p>
            <a:r>
              <a:rPr lang="fr-FR" sz="1200" dirty="0">
                <a:solidFill>
                  <a:srgbClr val="1F4E79"/>
                </a:solidFill>
              </a:rPr>
              <a:t>Implémentation du Volume complémentaire du CECR – Boîte d’outils</a:t>
            </a:r>
          </a:p>
          <a:p>
            <a:r>
              <a:rPr lang="en-GB" sz="1200" b="1" dirty="0">
                <a:solidFill>
                  <a:srgbClr val="69C509"/>
                </a:solidFill>
              </a:rPr>
              <a:t>    </a:t>
            </a:r>
          </a:p>
        </p:txBody>
      </p:sp>
      <p:pic>
        <p:nvPicPr>
          <p:cNvPr id="9" name="Audio 8">
            <a:extLst>
              <a:ext uri="{FF2B5EF4-FFF2-40B4-BE49-F238E27FC236}">
                <a16:creationId xmlns:a16="http://schemas.microsoft.com/office/drawing/2014/main" id="{E52FD037-DE81-8CE4-B743-60B1A64029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39"/>
    </mc:Choice>
    <mc:Fallback>
      <p:transition spd="slow" advTm="8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1A0D89ED-B966-48DB-A669-44E4B64AF96A}"/>
              </a:ext>
            </a:extLst>
          </p:cNvPr>
          <p:cNvSpPr txBox="1">
            <a:spLocks/>
          </p:cNvSpPr>
          <p:nvPr/>
        </p:nvSpPr>
        <p:spPr>
          <a:xfrm>
            <a:off x="5589556" y="2043493"/>
            <a:ext cx="5403685" cy="277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 Medium"/>
              <a:buNone/>
              <a:defRPr sz="1400" b="0" i="0" u="none" strike="noStrike" cap="none">
                <a:solidFill>
                  <a:schemeClr val="dk1"/>
                </a:solidFill>
                <a:latin typeface="Arimo Medium"/>
                <a:ea typeface="Arimo Medium"/>
                <a:cs typeface="Arimo Medium"/>
                <a:sym typeface="Arimo Medium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 Medium"/>
              <a:buNone/>
              <a:defRPr sz="1400" b="0" i="0" u="none" strike="noStrike" cap="none">
                <a:solidFill>
                  <a:schemeClr val="dk1"/>
                </a:solidFill>
                <a:latin typeface="Arimo Medium"/>
                <a:ea typeface="Arimo Medium"/>
                <a:cs typeface="Arimo Medium"/>
                <a:sym typeface="Arimo Medium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 Medium"/>
              <a:buNone/>
              <a:defRPr sz="1400" b="0" i="0" u="none" strike="noStrike" cap="none">
                <a:solidFill>
                  <a:schemeClr val="dk1"/>
                </a:solidFill>
                <a:latin typeface="Arimo Medium"/>
                <a:ea typeface="Arimo Medium"/>
                <a:cs typeface="Arimo Medium"/>
                <a:sym typeface="Arimo Medium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 Medium"/>
              <a:buNone/>
              <a:defRPr sz="1400" b="0" i="0" u="none" strike="noStrike" cap="none">
                <a:solidFill>
                  <a:schemeClr val="dk1"/>
                </a:solidFill>
                <a:latin typeface="Arimo Medium"/>
                <a:ea typeface="Arimo Medium"/>
                <a:cs typeface="Arimo Medium"/>
                <a:sym typeface="Arimo Medium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 Medium"/>
              <a:buNone/>
              <a:defRPr sz="1400" b="0" i="0" u="none" strike="noStrike" cap="none">
                <a:solidFill>
                  <a:schemeClr val="dk1"/>
                </a:solidFill>
                <a:latin typeface="Arimo Medium"/>
                <a:ea typeface="Arimo Medium"/>
                <a:cs typeface="Arimo Medium"/>
                <a:sym typeface="Arimo Medium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 Medium"/>
              <a:buNone/>
              <a:defRPr sz="1400" b="0" i="0" u="none" strike="noStrike" cap="none">
                <a:solidFill>
                  <a:schemeClr val="dk1"/>
                </a:solidFill>
                <a:latin typeface="Arimo Medium"/>
                <a:ea typeface="Arimo Medium"/>
                <a:cs typeface="Arimo Medium"/>
                <a:sym typeface="Arimo Medium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 Medium"/>
              <a:buNone/>
              <a:defRPr sz="1400" b="0" i="0" u="none" strike="noStrike" cap="none">
                <a:solidFill>
                  <a:schemeClr val="dk1"/>
                </a:solidFill>
                <a:latin typeface="Arimo Medium"/>
                <a:ea typeface="Arimo Medium"/>
                <a:cs typeface="Arimo Medium"/>
                <a:sym typeface="Arimo Medium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 Medium"/>
              <a:buNone/>
              <a:defRPr sz="1400" b="0" i="0" u="none" strike="noStrike" cap="none">
                <a:solidFill>
                  <a:schemeClr val="dk1"/>
                </a:solidFill>
                <a:latin typeface="Arimo Medium"/>
                <a:ea typeface="Arimo Medium"/>
                <a:cs typeface="Arimo Medium"/>
                <a:sym typeface="Arimo Medium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 Medium"/>
              <a:buNone/>
              <a:defRPr sz="1400" b="0" i="0" u="none" strike="noStrike" cap="none">
                <a:solidFill>
                  <a:schemeClr val="dk1"/>
                </a:solidFill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>
            <a:pPr marL="0" indent="0"/>
            <a:r>
              <a:rPr lang="fr-FR" sz="2133" dirty="0">
                <a:latin typeface="+mj-lt"/>
                <a:cs typeface="Arial"/>
                <a:sym typeface="Arial"/>
              </a:rPr>
              <a:t>Le </a:t>
            </a:r>
            <a:r>
              <a:rPr lang="fr-FR" sz="2133" i="1" dirty="0">
                <a:latin typeface="+mj-lt"/>
                <a:cs typeface="Arial"/>
                <a:sym typeface="Arial"/>
              </a:rPr>
              <a:t>Volume complémentaire </a:t>
            </a:r>
            <a:r>
              <a:rPr lang="fr-FR" sz="2133" dirty="0">
                <a:latin typeface="+mj-lt"/>
                <a:cs typeface="Arial"/>
                <a:sym typeface="Arial"/>
              </a:rPr>
              <a:t>n’est pas un nouveau CECR. Il introduit de nouvelles échelles et des reformulations de certaines des échelles existantes.</a:t>
            </a:r>
            <a:endParaRPr lang="en" sz="2133" dirty="0">
              <a:latin typeface="+mj-lt"/>
              <a:cs typeface="Arial"/>
              <a:sym typeface="Arial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A638277-26EA-4474-826C-109F69A88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759" y="240030"/>
            <a:ext cx="3949257" cy="53835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nnovativeAspects_p1_d2.mp3">
            <a:hlinkClick r:id="" action="ppaction://media"/>
            <a:extLst>
              <a:ext uri="{FF2B5EF4-FFF2-40B4-BE49-F238E27FC236}">
                <a16:creationId xmlns:a16="http://schemas.microsoft.com/office/drawing/2014/main" id="{A18C8CA0-821E-03CA-1E4B-D15E65BF38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5689600" y="5254696"/>
            <a:ext cx="318094" cy="36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7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43584"/>
    </mc:Choice>
    <mc:Fallback xmlns="">
      <p:transition advTm="43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4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905ACA-4347-4588-8545-CC0B5C95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b="1" dirty="0"/>
              <a:t>Les « nouveaux » aspects du </a:t>
            </a:r>
            <a:r>
              <a:rPr lang="fr-FR" sz="3200" b="1" i="1" dirty="0"/>
              <a:t>Volume complémentaire du CECR </a:t>
            </a:r>
            <a:r>
              <a:rPr lang="fr-FR" sz="3200" b="1" dirty="0"/>
              <a:t>– </a:t>
            </a:r>
            <a:br>
              <a:rPr lang="fr-FR" sz="3200" b="1" dirty="0"/>
            </a:br>
            <a:r>
              <a:rPr lang="fr-FR" sz="3200" b="1" dirty="0"/>
              <a:t>pertinents dans le contexte universitaire et de la formation professionnelle</a:t>
            </a:r>
            <a:endParaRPr lang="en-GB" sz="32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81A6CA-1B5D-4E3B-A265-6D13C659C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654" y="1825624"/>
            <a:ext cx="11218126" cy="43285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3000" dirty="0"/>
              <a:t>Aperçu</a:t>
            </a:r>
            <a:r>
              <a:rPr lang="en-GB" sz="3000" dirty="0"/>
              <a:t> </a:t>
            </a:r>
            <a:r>
              <a:rPr lang="de-DE" sz="3000" dirty="0"/>
              <a:t>:</a:t>
            </a:r>
          </a:p>
          <a:p>
            <a:r>
              <a:rPr lang="fr-FR" sz="3000" dirty="0"/>
              <a:t>échelles et descripteurs révisés (niveaux pré-A1, C1, C2 et niveaux « plus »)
approche actionnelle (l’apprenant en tant qu’acteur social, tâches collaboratives, </a:t>
            </a:r>
            <a:r>
              <a:rPr lang="fr-FR" sz="3000" dirty="0" err="1"/>
              <a:t>coconstruction</a:t>
            </a:r>
            <a:r>
              <a:rPr lang="fr-FR" sz="3000" dirty="0"/>
              <a:t> du sens)
quatre modes de communication (réception, production, interaction, médiation)
interaction en ligne
médiation (20 échelles)
approches plurilingues
aspects pluriculturels</a:t>
            </a:r>
            <a:r>
              <a:rPr lang="en-GB" sz="3000" dirty="0"/>
              <a:t>…</a:t>
            </a:r>
            <a:endParaRPr lang="en-GB" dirty="0"/>
          </a:p>
        </p:txBody>
      </p:sp>
      <p:pic>
        <p:nvPicPr>
          <p:cNvPr id="6" name="InnovativeAspects_P1_d3.mp3">
            <a:hlinkClick r:id="" action="ppaction://media"/>
            <a:extLst>
              <a:ext uri="{FF2B5EF4-FFF2-40B4-BE49-F238E27FC236}">
                <a16:creationId xmlns:a16="http://schemas.microsoft.com/office/drawing/2014/main" id="{6127D9DA-7C0D-2692-FA1D-0C5930C3EE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32045" y="54763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1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60266"/>
    </mc:Choice>
    <mc:Fallback xmlns="">
      <p:transition advTm="602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905ACA-4347-4588-8545-CC0B5C95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b="1" dirty="0"/>
              <a:t>Les « nouveaux » aspects du </a:t>
            </a:r>
            <a:r>
              <a:rPr lang="fr-FR" sz="3200" b="1" i="1" dirty="0"/>
              <a:t>Volume complémentaire </a:t>
            </a:r>
            <a:r>
              <a:rPr lang="fr-FR" sz="3200" b="1" dirty="0"/>
              <a:t>du CECR – </a:t>
            </a:r>
            <a:br>
              <a:rPr lang="fr-FR" sz="3200" b="1" dirty="0"/>
            </a:br>
            <a:r>
              <a:rPr lang="fr-FR" sz="3200" b="1" dirty="0"/>
              <a:t>pertinents dans le contexte universitaire et de la formation professionnelle</a:t>
            </a:r>
            <a:endParaRPr lang="en-GB" sz="32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81A6CA-1B5D-4E3B-A265-6D13C659C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600" dirty="0"/>
              <a:t>Aperçu :</a:t>
            </a:r>
          </a:p>
          <a:p>
            <a:pPr marL="0" indent="0">
              <a:buNone/>
            </a:pPr>
            <a:r>
              <a:rPr lang="fr-FR" sz="2600" dirty="0"/>
              <a:t>…</a:t>
            </a:r>
          </a:p>
          <a:p>
            <a:r>
              <a:rPr lang="fr-FR" sz="2600" dirty="0"/>
              <a:t>compétences partielles et profil de compétences individuelles
autonomie de l’apprenant et apprentissage autoréflexif
diversité des approches d’évaluation</a:t>
            </a:r>
            <a:r>
              <a:rPr lang="en-GB" sz="2600" dirty="0"/>
              <a:t>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fr-FR" dirty="0">
                <a:sym typeface="Wingdings" panose="05000000000000000000" pitchFamily="2" charset="2"/>
              </a:rPr>
              <a:t>changement de paradigme</a:t>
            </a:r>
            <a:endParaRPr lang="fr-FR" dirty="0"/>
          </a:p>
        </p:txBody>
      </p:sp>
      <p:pic>
        <p:nvPicPr>
          <p:cNvPr id="4" name="InnovativeA_p1_d4.mp3">
            <a:hlinkClick r:id="" action="ppaction://media"/>
            <a:extLst>
              <a:ext uri="{FF2B5EF4-FFF2-40B4-BE49-F238E27FC236}">
                <a16:creationId xmlns:a16="http://schemas.microsoft.com/office/drawing/2014/main" id="{A0627B3D-33F5-E7B9-4428-63B3112376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0590" y="53897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1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7632"/>
    </mc:Choice>
    <mc:Fallback xmlns="">
      <p:transition advTm="17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0AD7F16-9FE9-BD99-710C-C6CD543962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96" t="3651" r="10534" b="7566"/>
          <a:stretch/>
        </p:blipFill>
        <p:spPr>
          <a:xfrm>
            <a:off x="952500" y="453911"/>
            <a:ext cx="6286500" cy="50995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534C123-232B-5B42-FDB5-C5AD67A35B14}"/>
              </a:ext>
            </a:extLst>
          </p:cNvPr>
          <p:cNvSpPr txBox="1"/>
          <p:nvPr/>
        </p:nvSpPr>
        <p:spPr>
          <a:xfrm>
            <a:off x="6096000" y="4942296"/>
            <a:ext cx="2254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sz="1200" dirty="0"/>
              <a:t>DeJong (2018)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59FA33B-476B-43FF-A0A7-CAA6ADB6148A}"/>
              </a:ext>
            </a:extLst>
          </p:cNvPr>
          <p:cNvSpPr txBox="1"/>
          <p:nvPr/>
        </p:nvSpPr>
        <p:spPr>
          <a:xfrm>
            <a:off x="7406640" y="819671"/>
            <a:ext cx="44805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Inventaire de descripteurs fonctionnels</a:t>
            </a:r>
            <a:br>
              <a:rPr lang="fr-FR" sz="3200" dirty="0"/>
            </a:br>
            <a:r>
              <a:rPr lang="fr-FR" sz="2800" dirty="0"/>
              <a:t>Niveaux rebalancés</a:t>
            </a:r>
          </a:p>
        </p:txBody>
      </p:sp>
      <p:pic>
        <p:nvPicPr>
          <p:cNvPr id="3" name="InnovativeA_p1_d5.mp3">
            <a:hlinkClick r:id="" action="ppaction://media"/>
            <a:extLst>
              <a:ext uri="{FF2B5EF4-FFF2-40B4-BE49-F238E27FC236}">
                <a16:creationId xmlns:a16="http://schemas.microsoft.com/office/drawing/2014/main" id="{0787B053-2D05-B64F-4BD8-5B460C88CC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25"/>
    </mc:Choice>
    <mc:Fallback xmlns="">
      <p:transition spd="slow" advTm="39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2B5176D-55B4-9DE4-2C2D-82BA1007B58D}"/>
              </a:ext>
            </a:extLst>
          </p:cNvPr>
          <p:cNvSpPr txBox="1"/>
          <p:nvPr/>
        </p:nvSpPr>
        <p:spPr>
          <a:xfrm>
            <a:off x="359229" y="770032"/>
            <a:ext cx="4538294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9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Si vous voulez en savoir plus</a:t>
            </a:r>
            <a:r>
              <a:rPr lang="en-GB" sz="29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…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F1F8A2-3F55-F4ED-61D1-C3A5491A9F08}"/>
              </a:ext>
            </a:extLst>
          </p:cNvPr>
          <p:cNvSpPr txBox="1"/>
          <p:nvPr/>
        </p:nvSpPr>
        <p:spPr>
          <a:xfrm>
            <a:off x="359229" y="1767006"/>
            <a:ext cx="1134835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379095" algn="just">
              <a:spcBef>
                <a:spcPts val="875"/>
              </a:spcBef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Conseil de l’Europe (2001)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Cadre européen commun de référence pour les langues : apprendre, enseigner, évaluer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Strasbourg : Conseil de l’Europe / Paris : Didier.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0215" indent="-379095" algn="just">
              <a:spcBef>
                <a:spcPts val="875"/>
              </a:spcBef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Conseil de l’Europe (2018). 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Cadre européen commun de référence pour les langues : apprendre, enseigner, évaluer. Volume complémentaire avec de nouveaux descripteurs.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Strasbourg : Conseil de l’Europe.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0215" indent="-379095" algn="just">
              <a:spcBef>
                <a:spcPts val="875"/>
              </a:spcBef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Conseil de l’Europe (2021). 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Cadre européen commun de référence pour les langues : apprendre, enseigner, évalue – Volume complémentaire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Strasbourg : Conseil de l’Europe.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0215" indent="-379095" algn="just">
              <a:spcBef>
                <a:spcPts val="875"/>
              </a:spcBef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Council of Europe (2020). 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Common European Framework of Reference for Languages: Learning, Teaching, Assessment. Companion volume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Strasbourg : Council of Europe.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0215" indent="-379095" algn="just">
              <a:spcBef>
                <a:spcPts val="875"/>
              </a:spcBef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Jong, J. (2018). Updates to the CEFR. Dans : 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CEFR </a:t>
            </a:r>
            <a:r>
              <a:rPr lang="fr-FR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Companion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New </a:t>
            </a:r>
            <a:r>
              <a:rPr lang="fr-FR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Descriptors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Uses and Implications for Language </a:t>
            </a:r>
            <a:r>
              <a:rPr lang="fr-FR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testing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fr-FR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Assessment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VIth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EALTA CEFR SIG : 3-5.</a:t>
            </a:r>
            <a:endParaRPr lang="es-ES" dirty="0">
              <a:solidFill>
                <a:srgbClr val="1F4E79"/>
              </a:solidFill>
            </a:endParaRPr>
          </a:p>
        </p:txBody>
      </p:sp>
      <p:pic>
        <p:nvPicPr>
          <p:cNvPr id="2" name="InnovativeA_p1_d6.mp3">
            <a:hlinkClick r:id="" action="ppaction://media"/>
            <a:extLst>
              <a:ext uri="{FF2B5EF4-FFF2-40B4-BE49-F238E27FC236}">
                <a16:creationId xmlns:a16="http://schemas.microsoft.com/office/drawing/2014/main" id="{2D01702B-E65A-268D-52B8-A39C3860CB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57967" y="44668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0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09"/>
    </mc:Choice>
    <mc:Fallback xmlns="">
      <p:transition spd="slow" advTm="33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367</Words>
  <Application>Microsoft Macintosh PowerPoint</Application>
  <PresentationFormat>Panorámica</PresentationFormat>
  <Paragraphs>24</Paragraphs>
  <Slides>6</Slides>
  <Notes>2</Notes>
  <HiddenSlides>0</HiddenSlides>
  <MMClips>6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Aspects novateurs du  Volume complémentaire du CECR : une introduction</vt:lpstr>
      <vt:lpstr>Presentación de PowerPoint</vt:lpstr>
      <vt:lpstr>Les « nouveaux » aspects du Volume complémentaire du CECR –  pertinents dans le contexte universitaire et de la formation professionnelle</vt:lpstr>
      <vt:lpstr>Les « nouveaux » aspects du Volume complémentaire du CECR –  pertinents dans le contexte universitaire et de la formation professionnelle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Friedrich</dc:creator>
  <cp:lastModifiedBy>Julia Consuelo Zabala Delgado</cp:lastModifiedBy>
  <cp:revision>49</cp:revision>
  <dcterms:created xsi:type="dcterms:W3CDTF">2020-01-08T10:10:35Z</dcterms:created>
  <dcterms:modified xsi:type="dcterms:W3CDTF">2025-01-25T12:18:07Z</dcterms:modified>
</cp:coreProperties>
</file>